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239625" cy="6659563"/>
  <p:notesSz cx="6858000" cy="9144000"/>
  <p:defaultTextStyle>
    <a:defPPr>
      <a:defRPr lang="en-US"/>
    </a:defPPr>
    <a:lvl1pPr marL="0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1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4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5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7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8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31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52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75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0" userDrawn="1">
          <p15:clr>
            <a:srgbClr val="A4A3A4"/>
          </p15:clr>
        </p15:guide>
        <p15:guide id="2" pos="3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A53"/>
    <a:srgbClr val="FFFFFF"/>
    <a:srgbClr val="FEED01"/>
    <a:srgbClr val="FF1009"/>
    <a:srgbClr val="208AB0"/>
    <a:srgbClr val="F84A33"/>
    <a:srgbClr val="FAF63F"/>
    <a:srgbClr val="3EA31B"/>
    <a:srgbClr val="68DF81"/>
    <a:srgbClr val="FCA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48" autoAdjust="0"/>
    <p:restoredTop sz="94394" autoAdjust="0"/>
  </p:normalViewPr>
  <p:slideViewPr>
    <p:cSldViewPr snapToGrid="0">
      <p:cViewPr varScale="1">
        <p:scale>
          <a:sx n="87" d="100"/>
          <a:sy n="87" d="100"/>
        </p:scale>
        <p:origin x="706" y="53"/>
      </p:cViewPr>
      <p:guideLst>
        <p:guide orient="horz" pos="2120"/>
        <p:guide pos="3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089888"/>
            <a:ext cx="9179719" cy="2318515"/>
          </a:xfrm>
        </p:spPr>
        <p:txBody>
          <a:bodyPr anchor="b"/>
          <a:lstStyle>
            <a:lvl1pPr algn="ctr">
              <a:defRPr sz="582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497814"/>
            <a:ext cx="9179719" cy="1607852"/>
          </a:xfrm>
        </p:spPr>
        <p:txBody>
          <a:bodyPr/>
          <a:lstStyle>
            <a:lvl1pPr marL="0" indent="0" algn="ctr">
              <a:buNone/>
              <a:defRPr sz="2330"/>
            </a:lvl1pPr>
            <a:lvl2pPr marL="443984" indent="0" algn="ctr">
              <a:buNone/>
              <a:defRPr sz="1942"/>
            </a:lvl2pPr>
            <a:lvl3pPr marL="887968" indent="0" algn="ctr">
              <a:buNone/>
              <a:defRPr sz="1748"/>
            </a:lvl3pPr>
            <a:lvl4pPr marL="1331952" indent="0" algn="ctr">
              <a:buNone/>
              <a:defRPr sz="1554"/>
            </a:lvl4pPr>
            <a:lvl5pPr marL="1775937" indent="0" algn="ctr">
              <a:buNone/>
              <a:defRPr sz="1554"/>
            </a:lvl5pPr>
            <a:lvl6pPr marL="2219920" indent="0" algn="ctr">
              <a:buNone/>
              <a:defRPr sz="1554"/>
            </a:lvl6pPr>
            <a:lvl7pPr marL="2663904" indent="0" algn="ctr">
              <a:buNone/>
              <a:defRPr sz="1554"/>
            </a:lvl7pPr>
            <a:lvl8pPr marL="3107887" indent="0" algn="ctr">
              <a:buNone/>
              <a:defRPr sz="1554"/>
            </a:lvl8pPr>
            <a:lvl9pPr marL="3551872" indent="0" algn="ctr">
              <a:buNone/>
              <a:defRPr sz="155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2317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3061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4" y="354561"/>
            <a:ext cx="2639169" cy="564367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5" y="354561"/>
            <a:ext cx="7764512" cy="564367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545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4519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100" y="1660268"/>
            <a:ext cx="10556677" cy="2770193"/>
          </a:xfrm>
        </p:spPr>
        <p:txBody>
          <a:bodyPr anchor="b"/>
          <a:lstStyle>
            <a:lvl1pPr>
              <a:defRPr sz="582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100" y="4456667"/>
            <a:ext cx="10556677" cy="1456779"/>
          </a:xfrm>
        </p:spPr>
        <p:txBody>
          <a:bodyPr/>
          <a:lstStyle>
            <a:lvl1pPr marL="0" indent="0">
              <a:buNone/>
              <a:defRPr sz="2330">
                <a:solidFill>
                  <a:schemeClr val="tx1">
                    <a:tint val="75000"/>
                  </a:schemeClr>
                </a:solidFill>
              </a:defRPr>
            </a:lvl1pPr>
            <a:lvl2pPr marL="443984" indent="0">
              <a:buNone/>
              <a:defRPr sz="1942">
                <a:solidFill>
                  <a:schemeClr val="tx1">
                    <a:tint val="75000"/>
                  </a:schemeClr>
                </a:solidFill>
              </a:defRPr>
            </a:lvl2pPr>
            <a:lvl3pPr marL="887968" indent="0">
              <a:buNone/>
              <a:defRPr sz="1748">
                <a:solidFill>
                  <a:schemeClr val="tx1">
                    <a:tint val="75000"/>
                  </a:schemeClr>
                </a:solidFill>
              </a:defRPr>
            </a:lvl3pPr>
            <a:lvl4pPr marL="1331952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4pPr>
            <a:lvl5pPr marL="1775937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5pPr>
            <a:lvl6pPr marL="2219920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6pPr>
            <a:lvl7pPr marL="2663904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7pPr>
            <a:lvl8pPr marL="3107887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8pPr>
            <a:lvl9pPr marL="3551872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662004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772799"/>
            <a:ext cx="5201841" cy="422543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772799"/>
            <a:ext cx="5201841" cy="422543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07179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54561"/>
            <a:ext cx="10556677" cy="128720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70" y="1632518"/>
            <a:ext cx="5177936" cy="800072"/>
          </a:xfrm>
        </p:spPr>
        <p:txBody>
          <a:bodyPr anchor="b"/>
          <a:lstStyle>
            <a:lvl1pPr marL="0" indent="0">
              <a:buNone/>
              <a:defRPr sz="2330" b="1"/>
            </a:lvl1pPr>
            <a:lvl2pPr marL="443984" indent="0">
              <a:buNone/>
              <a:defRPr sz="1942" b="1"/>
            </a:lvl2pPr>
            <a:lvl3pPr marL="887968" indent="0">
              <a:buNone/>
              <a:defRPr sz="1748" b="1"/>
            </a:lvl3pPr>
            <a:lvl4pPr marL="1331952" indent="0">
              <a:buNone/>
              <a:defRPr sz="1554" b="1"/>
            </a:lvl4pPr>
            <a:lvl5pPr marL="1775937" indent="0">
              <a:buNone/>
              <a:defRPr sz="1554" b="1"/>
            </a:lvl5pPr>
            <a:lvl6pPr marL="2219920" indent="0">
              <a:buNone/>
              <a:defRPr sz="1554" b="1"/>
            </a:lvl6pPr>
            <a:lvl7pPr marL="2663904" indent="0">
              <a:buNone/>
              <a:defRPr sz="1554" b="1"/>
            </a:lvl7pPr>
            <a:lvl8pPr marL="3107887" indent="0">
              <a:buNone/>
              <a:defRPr sz="1554" b="1"/>
            </a:lvl8pPr>
            <a:lvl9pPr marL="3551872" indent="0">
              <a:buNone/>
              <a:defRPr sz="155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70" y="2432591"/>
            <a:ext cx="5177936" cy="357797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1" y="1632518"/>
            <a:ext cx="5203435" cy="800072"/>
          </a:xfrm>
        </p:spPr>
        <p:txBody>
          <a:bodyPr anchor="b"/>
          <a:lstStyle>
            <a:lvl1pPr marL="0" indent="0">
              <a:buNone/>
              <a:defRPr sz="2330" b="1"/>
            </a:lvl1pPr>
            <a:lvl2pPr marL="443984" indent="0">
              <a:buNone/>
              <a:defRPr sz="1942" b="1"/>
            </a:lvl2pPr>
            <a:lvl3pPr marL="887968" indent="0">
              <a:buNone/>
              <a:defRPr sz="1748" b="1"/>
            </a:lvl3pPr>
            <a:lvl4pPr marL="1331952" indent="0">
              <a:buNone/>
              <a:defRPr sz="1554" b="1"/>
            </a:lvl4pPr>
            <a:lvl5pPr marL="1775937" indent="0">
              <a:buNone/>
              <a:defRPr sz="1554" b="1"/>
            </a:lvl5pPr>
            <a:lvl6pPr marL="2219920" indent="0">
              <a:buNone/>
              <a:defRPr sz="1554" b="1"/>
            </a:lvl6pPr>
            <a:lvl7pPr marL="2663904" indent="0">
              <a:buNone/>
              <a:defRPr sz="1554" b="1"/>
            </a:lvl7pPr>
            <a:lvl8pPr marL="3107887" indent="0">
              <a:buNone/>
              <a:defRPr sz="1554" b="1"/>
            </a:lvl8pPr>
            <a:lvl9pPr marL="3551872" indent="0">
              <a:buNone/>
              <a:defRPr sz="155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1" y="2432591"/>
            <a:ext cx="5203435" cy="357797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437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94578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88760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70" y="443971"/>
            <a:ext cx="3947598" cy="1553898"/>
          </a:xfrm>
        </p:spPr>
        <p:txBody>
          <a:bodyPr anchor="b"/>
          <a:lstStyle>
            <a:lvl1pPr>
              <a:defRPr sz="310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958855"/>
            <a:ext cx="6196310" cy="4732606"/>
          </a:xfrm>
        </p:spPr>
        <p:txBody>
          <a:bodyPr/>
          <a:lstStyle>
            <a:lvl1pPr>
              <a:defRPr sz="3108"/>
            </a:lvl1pPr>
            <a:lvl2pPr>
              <a:defRPr sz="2718"/>
            </a:lvl2pPr>
            <a:lvl3pPr>
              <a:defRPr sz="2330"/>
            </a:lvl3pPr>
            <a:lvl4pPr>
              <a:defRPr sz="1942"/>
            </a:lvl4pPr>
            <a:lvl5pPr>
              <a:defRPr sz="1942"/>
            </a:lvl5pPr>
            <a:lvl6pPr>
              <a:defRPr sz="1942"/>
            </a:lvl6pPr>
            <a:lvl7pPr>
              <a:defRPr sz="1942"/>
            </a:lvl7pPr>
            <a:lvl8pPr>
              <a:defRPr sz="1942"/>
            </a:lvl8pPr>
            <a:lvl9pPr>
              <a:defRPr sz="194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70" y="1997870"/>
            <a:ext cx="3947598" cy="3701299"/>
          </a:xfrm>
        </p:spPr>
        <p:txBody>
          <a:bodyPr/>
          <a:lstStyle>
            <a:lvl1pPr marL="0" indent="0">
              <a:buNone/>
              <a:defRPr sz="1554"/>
            </a:lvl1pPr>
            <a:lvl2pPr marL="443984" indent="0">
              <a:buNone/>
              <a:defRPr sz="1360"/>
            </a:lvl2pPr>
            <a:lvl3pPr marL="887968" indent="0">
              <a:buNone/>
              <a:defRPr sz="1164"/>
            </a:lvl3pPr>
            <a:lvl4pPr marL="1331952" indent="0">
              <a:buNone/>
              <a:defRPr sz="970"/>
            </a:lvl4pPr>
            <a:lvl5pPr marL="1775937" indent="0">
              <a:buNone/>
              <a:defRPr sz="970"/>
            </a:lvl5pPr>
            <a:lvl6pPr marL="2219920" indent="0">
              <a:buNone/>
              <a:defRPr sz="970"/>
            </a:lvl6pPr>
            <a:lvl7pPr marL="2663904" indent="0">
              <a:buNone/>
              <a:defRPr sz="970"/>
            </a:lvl7pPr>
            <a:lvl8pPr marL="3107887" indent="0">
              <a:buNone/>
              <a:defRPr sz="970"/>
            </a:lvl8pPr>
            <a:lvl9pPr marL="3551872" indent="0">
              <a:buNone/>
              <a:defRPr sz="97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07150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70" y="443971"/>
            <a:ext cx="3947598" cy="1553898"/>
          </a:xfrm>
        </p:spPr>
        <p:txBody>
          <a:bodyPr anchor="b"/>
          <a:lstStyle>
            <a:lvl1pPr>
              <a:defRPr sz="310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958855"/>
            <a:ext cx="6196310" cy="4732606"/>
          </a:xfrm>
        </p:spPr>
        <p:txBody>
          <a:bodyPr anchor="t"/>
          <a:lstStyle>
            <a:lvl1pPr marL="0" indent="0">
              <a:buNone/>
              <a:defRPr sz="3108"/>
            </a:lvl1pPr>
            <a:lvl2pPr marL="443984" indent="0">
              <a:buNone/>
              <a:defRPr sz="2718"/>
            </a:lvl2pPr>
            <a:lvl3pPr marL="887968" indent="0">
              <a:buNone/>
              <a:defRPr sz="2330"/>
            </a:lvl3pPr>
            <a:lvl4pPr marL="1331952" indent="0">
              <a:buNone/>
              <a:defRPr sz="1942"/>
            </a:lvl4pPr>
            <a:lvl5pPr marL="1775937" indent="0">
              <a:buNone/>
              <a:defRPr sz="1942"/>
            </a:lvl5pPr>
            <a:lvl6pPr marL="2219920" indent="0">
              <a:buNone/>
              <a:defRPr sz="1942"/>
            </a:lvl6pPr>
            <a:lvl7pPr marL="2663904" indent="0">
              <a:buNone/>
              <a:defRPr sz="1942"/>
            </a:lvl7pPr>
            <a:lvl8pPr marL="3107887" indent="0">
              <a:buNone/>
              <a:defRPr sz="1942"/>
            </a:lvl8pPr>
            <a:lvl9pPr marL="3551872" indent="0">
              <a:buNone/>
              <a:defRPr sz="1942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70" y="1997870"/>
            <a:ext cx="3947598" cy="3701299"/>
          </a:xfrm>
        </p:spPr>
        <p:txBody>
          <a:bodyPr/>
          <a:lstStyle>
            <a:lvl1pPr marL="0" indent="0">
              <a:buNone/>
              <a:defRPr sz="1554"/>
            </a:lvl1pPr>
            <a:lvl2pPr marL="443984" indent="0">
              <a:buNone/>
              <a:defRPr sz="1360"/>
            </a:lvl2pPr>
            <a:lvl3pPr marL="887968" indent="0">
              <a:buNone/>
              <a:defRPr sz="1164"/>
            </a:lvl3pPr>
            <a:lvl4pPr marL="1331952" indent="0">
              <a:buNone/>
              <a:defRPr sz="970"/>
            </a:lvl4pPr>
            <a:lvl5pPr marL="1775937" indent="0">
              <a:buNone/>
              <a:defRPr sz="970"/>
            </a:lvl5pPr>
            <a:lvl6pPr marL="2219920" indent="0">
              <a:buNone/>
              <a:defRPr sz="970"/>
            </a:lvl6pPr>
            <a:lvl7pPr marL="2663904" indent="0">
              <a:buNone/>
              <a:defRPr sz="970"/>
            </a:lvl7pPr>
            <a:lvl8pPr marL="3107887" indent="0">
              <a:buNone/>
              <a:defRPr sz="970"/>
            </a:lvl8pPr>
            <a:lvl9pPr marL="3551872" indent="0">
              <a:buNone/>
              <a:defRPr sz="97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7739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54561"/>
            <a:ext cx="10556677" cy="1287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772799"/>
            <a:ext cx="10556677" cy="422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172429"/>
            <a:ext cx="2753916" cy="354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172429"/>
            <a:ext cx="4130873" cy="354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172429"/>
            <a:ext cx="2753916" cy="354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1246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887968" rtl="0" eaLnBrk="1" latinLnBrk="0" hangingPunct="1">
        <a:lnSpc>
          <a:spcPct val="90000"/>
        </a:lnSpc>
        <a:spcBef>
          <a:spcPct val="0"/>
        </a:spcBef>
        <a:buNone/>
        <a:defRPr sz="42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1992" indent="-221992" algn="l" defTabSz="887968" rtl="0" eaLnBrk="1" latinLnBrk="0" hangingPunct="1">
        <a:lnSpc>
          <a:spcPct val="90000"/>
        </a:lnSpc>
        <a:spcBef>
          <a:spcPts val="970"/>
        </a:spcBef>
        <a:buFont typeface="Arial" panose="020B0604020202020204" pitchFamily="34" charset="0"/>
        <a:buChar char="•"/>
        <a:defRPr sz="2718" kern="1200">
          <a:solidFill>
            <a:schemeClr val="tx1"/>
          </a:solidFill>
          <a:latin typeface="+mn-lt"/>
          <a:ea typeface="+mn-ea"/>
          <a:cs typeface="+mn-cs"/>
        </a:defRPr>
      </a:lvl1pPr>
      <a:lvl2pPr marL="665976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2pPr>
      <a:lvl3pPr marL="1109959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942" kern="1200">
          <a:solidFill>
            <a:schemeClr val="tx1"/>
          </a:solidFill>
          <a:latin typeface="+mn-lt"/>
          <a:ea typeface="+mn-ea"/>
          <a:cs typeface="+mn-cs"/>
        </a:defRPr>
      </a:lvl3pPr>
      <a:lvl4pPr marL="1553944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4pPr>
      <a:lvl5pPr marL="1997928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5pPr>
      <a:lvl6pPr marL="2441911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6pPr>
      <a:lvl7pPr marL="2885896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7pPr>
      <a:lvl8pPr marL="3329880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8pPr>
      <a:lvl9pPr marL="3773863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1pPr>
      <a:lvl2pPr marL="443984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2pPr>
      <a:lvl3pPr marL="887968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3pPr>
      <a:lvl4pPr marL="1331952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4pPr>
      <a:lvl5pPr marL="1775937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5pPr>
      <a:lvl6pPr marL="2219920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6pPr>
      <a:lvl7pPr marL="2663904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7pPr>
      <a:lvl8pPr marL="3107887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8pPr>
      <a:lvl9pPr marL="3551872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53F5F7-4582-4799-8166-21385C4580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2" r="31254"/>
          <a:stretch/>
        </p:blipFill>
        <p:spPr>
          <a:xfrm>
            <a:off x="1732084" y="357481"/>
            <a:ext cx="5574324" cy="5987823"/>
          </a:xfrm>
          <a:prstGeom prst="rect">
            <a:avLst/>
          </a:prstGeom>
        </p:spPr>
      </p:pic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F91D193B-B9D5-425F-B3D7-E2BB5F1A3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011809"/>
              </p:ext>
            </p:extLst>
          </p:nvPr>
        </p:nvGraphicFramePr>
        <p:xfrm>
          <a:off x="6278074" y="1687483"/>
          <a:ext cx="3025620" cy="1527770"/>
        </p:xfrm>
        <a:graphic>
          <a:graphicData uri="http://schemas.openxmlformats.org/drawingml/2006/table">
            <a:tbl>
              <a:tblPr firstRow="1" bandRow="1"/>
              <a:tblGrid>
                <a:gridCol w="36541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1012451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184664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463090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305554"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30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305554"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305554"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D0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84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305554"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65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305554"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26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  <p:sp>
        <p:nvSpPr>
          <p:cNvPr id="13" name="Rectángulo redondeado 4">
            <a:extLst>
              <a:ext uri="{FF2B5EF4-FFF2-40B4-BE49-F238E27FC236}">
                <a16:creationId xmlns:a16="http://schemas.microsoft.com/office/drawing/2014/main" id="{B87746AE-300D-4C36-A23F-F25C3D5C5148}"/>
              </a:ext>
            </a:extLst>
          </p:cNvPr>
          <p:cNvSpPr/>
          <p:nvPr/>
        </p:nvSpPr>
        <p:spPr>
          <a:xfrm>
            <a:off x="6506011" y="314259"/>
            <a:ext cx="4616164" cy="9844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BOLIVIA: Cobertura de Vacunación</a:t>
            </a:r>
          </a:p>
          <a:p>
            <a:pPr algn="ctr"/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 la COVID-19</a:t>
            </a:r>
          </a:p>
          <a:p>
            <a:pPr algn="ctr"/>
            <a:r>
              <a:rPr lang="es-ES" sz="2000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1ra Dosis al 30 de  Octubre 2021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02E7753-8E5F-491B-809E-095F0082284C}"/>
              </a:ext>
            </a:extLst>
          </p:cNvPr>
          <p:cNvSpPr txBox="1"/>
          <p:nvPr/>
        </p:nvSpPr>
        <p:spPr>
          <a:xfrm>
            <a:off x="6585609" y="5968524"/>
            <a:ext cx="5654016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Fuente: </a:t>
            </a:r>
            <a:r>
              <a:rPr lang="es-ES" sz="1400" dirty="0" err="1"/>
              <a:t>RNVe</a:t>
            </a:r>
            <a:r>
              <a:rPr lang="es-ES" sz="1400" dirty="0"/>
              <a:t>, Dirección de Epidemiologia (Ministerio de Salud y Deportes)</a:t>
            </a:r>
          </a:p>
          <a:p>
            <a:r>
              <a:rPr lang="es-ES" sz="1400" dirty="0"/>
              <a:t>*Información con cohorte 30 de  Octubre 2021</a:t>
            </a:r>
          </a:p>
          <a:p>
            <a:r>
              <a:rPr lang="es-ES" sz="1050" dirty="0"/>
              <a:t>Y.A.C.H.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812605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06BD855-6354-4551-BBAE-0A1554A615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1" r="10501"/>
          <a:stretch/>
        </p:blipFill>
        <p:spPr>
          <a:xfrm>
            <a:off x="4846455" y="160408"/>
            <a:ext cx="7309698" cy="627539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527A843-8CCC-4C38-96D6-BF71F1F06918}"/>
              </a:ext>
            </a:extLst>
          </p:cNvPr>
          <p:cNvSpPr txBox="1"/>
          <p:nvPr/>
        </p:nvSpPr>
        <p:spPr>
          <a:xfrm>
            <a:off x="9184509" y="23701"/>
            <a:ext cx="30551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SANTA CRUZ: COBERTURA DE VACUNACIÓN </a:t>
            </a:r>
          </a:p>
          <a:p>
            <a:pPr algn="ctr"/>
            <a:r>
              <a:rPr lang="es-ES" sz="2000" dirty="0"/>
              <a:t>CON 1RA DOSIS</a:t>
            </a:r>
          </a:p>
          <a:p>
            <a:pPr algn="ctr"/>
            <a:r>
              <a:rPr lang="es-ES" sz="2000" dirty="0"/>
              <a:t> al 30 de  Octubre 2021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E8D0EFA-8441-46F5-A769-C16ABCE7214B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30 de  Octubre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880B0C9-BBB9-4429-A343-DD331F636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102271"/>
              </p:ext>
            </p:extLst>
          </p:nvPr>
        </p:nvGraphicFramePr>
        <p:xfrm>
          <a:off x="112669" y="307254"/>
          <a:ext cx="2160000" cy="4378326"/>
        </p:xfrm>
        <a:graphic>
          <a:graphicData uri="http://schemas.openxmlformats.org/drawingml/2006/table">
            <a:tbl>
              <a:tblPr/>
              <a:tblGrid>
                <a:gridCol w="1624924">
                  <a:extLst>
                    <a:ext uri="{9D8B030D-6E8A-4147-A177-3AD203B41FA5}">
                      <a16:colId xmlns:a16="http://schemas.microsoft.com/office/drawing/2014/main" val="3742405944"/>
                    </a:ext>
                  </a:extLst>
                </a:gridCol>
                <a:gridCol w="535076">
                  <a:extLst>
                    <a:ext uri="{9D8B030D-6E8A-4147-A177-3AD203B41FA5}">
                      <a16:colId xmlns:a16="http://schemas.microsoft.com/office/drawing/2014/main" val="365648215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3" marR="6033" marT="60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3" marR="6033" marT="6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779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Yapacani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387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Pailon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763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Julian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429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Jose De Chiquitos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210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Puente(Stc)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86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Santa Rosa Del Sara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28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 Guardia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77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Charagua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662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Ascencion De Guarayos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298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Cuatro Cañadas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602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Warnes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4351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3" marR="6033" marT="60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3" marR="6033" marT="6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467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Saipina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007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Fernandez Alonso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584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Urubicha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802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Carlos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439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Pedro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870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Pampa Grande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841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Juan De Yapacani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705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Cabezas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521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Antonio De Lomerio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248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Mairana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911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Quirusillas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070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Mineros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039191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F6BFD397-DAA3-44B4-AAE6-ACA62F455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016102"/>
              </p:ext>
            </p:extLst>
          </p:nvPr>
        </p:nvGraphicFramePr>
        <p:xfrm>
          <a:off x="2326454" y="307254"/>
          <a:ext cx="2520000" cy="6129036"/>
        </p:xfrm>
        <a:graphic>
          <a:graphicData uri="http://schemas.openxmlformats.org/drawingml/2006/table">
            <a:tbl>
              <a:tblPr/>
              <a:tblGrid>
                <a:gridCol w="1970755">
                  <a:extLst>
                    <a:ext uri="{9D8B030D-6E8A-4147-A177-3AD203B41FA5}">
                      <a16:colId xmlns:a16="http://schemas.microsoft.com/office/drawing/2014/main" val="591533310"/>
                    </a:ext>
                  </a:extLst>
                </a:gridCol>
                <a:gridCol w="549245">
                  <a:extLst>
                    <a:ext uri="{9D8B030D-6E8A-4147-A177-3AD203B41FA5}">
                      <a16:colId xmlns:a16="http://schemas.microsoft.com/office/drawing/2014/main" val="10659269"/>
                    </a:ext>
                  </a:extLst>
                </a:gridCol>
              </a:tblGrid>
              <a:tr h="9334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88" marR="5088" marT="50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88" marR="5088" marT="5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13414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Gutierrez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119611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Comarapa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414836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Postrer Valle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431454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Javier(Stc)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806162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Trigal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524497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Buena Vista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546958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Montero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03033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Torno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873074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Rafael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0567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Cuevo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41889"/>
                  </a:ext>
                </a:extLst>
              </a:tr>
              <a:tr h="13872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Carmen Rivero Torrez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119061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Suarez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771734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Concepcion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834024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Boyuibe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579531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Porongo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198476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Ramon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322311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Ignacio De Velasco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893714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Samaipata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752564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Miguel De Velasco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010406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Okinawa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154221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Santa Cruz de la Sierra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412556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Portachuelo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029571"/>
                  </a:ext>
                </a:extLst>
              </a:tr>
              <a:tr h="7980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88" marR="5088" marT="50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88" marR="5088" marT="5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45786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Pucara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37363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Quijarro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865364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Matias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622089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Moro Moro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785959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Vallegrande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834689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General Saavedra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88006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Lagunillas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12957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Robore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317209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Cotoca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763491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Colpa Belgica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027840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Camiri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84469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B33C1CEE-0D54-4FF2-83A0-864D753E7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25050"/>
              </p:ext>
            </p:extLst>
          </p:nvPr>
        </p:nvGraphicFramePr>
        <p:xfrm>
          <a:off x="112669" y="5096403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76379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53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06457BE-15E8-4D44-B4F1-DC16364938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0" r="36169"/>
          <a:stretch/>
        </p:blipFill>
        <p:spPr>
          <a:xfrm>
            <a:off x="5323848" y="-23701"/>
            <a:ext cx="4941358" cy="665956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EB652DF-C0CF-4710-AEEF-230197CD9724}"/>
              </a:ext>
            </a:extLst>
          </p:cNvPr>
          <p:cNvSpPr txBox="1"/>
          <p:nvPr/>
        </p:nvSpPr>
        <p:spPr>
          <a:xfrm>
            <a:off x="9293628" y="-1"/>
            <a:ext cx="27951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LA PAZ: COBERTURA DE VACUNACIÓN CON </a:t>
            </a:r>
          </a:p>
          <a:p>
            <a:pPr algn="ctr"/>
            <a:r>
              <a:rPr lang="es-ES" sz="2000" dirty="0"/>
              <a:t>1RA DOSIS </a:t>
            </a:r>
          </a:p>
          <a:p>
            <a:pPr algn="ctr"/>
            <a:r>
              <a:rPr lang="es-ES" sz="2000" dirty="0"/>
              <a:t>al 30 de  Octubre 2021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E04BFA5-B334-45D4-AE6B-8563D71098F8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30 de  Octubre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EC49C62-F0E5-41BD-BF68-56C581A3C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56304"/>
              </p:ext>
            </p:extLst>
          </p:nvPr>
        </p:nvGraphicFramePr>
        <p:xfrm>
          <a:off x="87843" y="147210"/>
          <a:ext cx="2249290" cy="6393996"/>
        </p:xfrm>
        <a:graphic>
          <a:graphicData uri="http://schemas.openxmlformats.org/drawingml/2006/table">
            <a:tbl>
              <a:tblPr/>
              <a:tblGrid>
                <a:gridCol w="1778978">
                  <a:extLst>
                    <a:ext uri="{9D8B030D-6E8A-4147-A177-3AD203B41FA5}">
                      <a16:colId xmlns:a16="http://schemas.microsoft.com/office/drawing/2014/main" val="2595231229"/>
                    </a:ext>
                  </a:extLst>
                </a:gridCol>
                <a:gridCol w="470312">
                  <a:extLst>
                    <a:ext uri="{9D8B030D-6E8A-4147-A177-3AD203B41FA5}">
                      <a16:colId xmlns:a16="http://schemas.microsoft.com/office/drawing/2014/main" val="1197110336"/>
                    </a:ext>
                  </a:extLst>
                </a:gridCol>
              </a:tblGrid>
              <a:tr h="12193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8" marR="4218" marT="42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8" marR="4218" marT="42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214685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Aucapata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118428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Caquiaviri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358781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Tito Yupanqui (Parquipujio)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37695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Ancoraimes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78738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Calacoto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33972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pl-P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Gral. J.J. Perez (Charazani)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274867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Curva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727544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Sorata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15375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Humanata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247489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Apolo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306734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Combaya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063659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Santiago De Callapa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957503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Catacora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201230"/>
                  </a:ext>
                </a:extLst>
              </a:tr>
              <a:tr h="12193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8" marR="4218" marT="42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8" marR="4218" marT="42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763729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Sapahaqui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076547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Pelechuco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646133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Mapiri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336898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Sica Sica (Villa Aroma)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008897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Carabuco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414998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 Asunta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744538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Charaña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618862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Mecapaca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829683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Chacarilla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94717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Mocomoco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16920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Licoma Pampa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881943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Ayata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10802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Comanche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001996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Batallas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467054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Alto Beni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82787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Cairoma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645966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Ichoca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231640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Malla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48184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Pucarani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20194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Santiago De Huata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986637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Chuma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28911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Inquisivi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367690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Teoponte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568714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Guanay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711031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Waldo Ballivian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24020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32540F8-B4B3-4D91-8E54-1F6A70104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16803"/>
              </p:ext>
            </p:extLst>
          </p:nvPr>
        </p:nvGraphicFramePr>
        <p:xfrm>
          <a:off x="2407925" y="147209"/>
          <a:ext cx="2037174" cy="5931075"/>
        </p:xfrm>
        <a:graphic>
          <a:graphicData uri="http://schemas.openxmlformats.org/drawingml/2006/table">
            <a:tbl>
              <a:tblPr/>
              <a:tblGrid>
                <a:gridCol w="1528149">
                  <a:extLst>
                    <a:ext uri="{9D8B030D-6E8A-4147-A177-3AD203B41FA5}">
                      <a16:colId xmlns:a16="http://schemas.microsoft.com/office/drawing/2014/main" val="3508852470"/>
                    </a:ext>
                  </a:extLst>
                </a:gridCol>
                <a:gridCol w="509025">
                  <a:extLst>
                    <a:ext uri="{9D8B030D-6E8A-4147-A177-3AD203B41FA5}">
                      <a16:colId xmlns:a16="http://schemas.microsoft.com/office/drawing/2014/main" val="2309482939"/>
                    </a:ext>
                  </a:extLst>
                </a:gridCol>
              </a:tblGrid>
              <a:tr h="16053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83" marR="4083" marT="40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83" marR="4083" marT="4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413938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</a:t>
                      </a:r>
                      <a:r>
                        <a:rPr lang="es-E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Andres</a:t>
                      </a:r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De Machaca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469232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Tacacoma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541288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Chulumani (V. De La Libertad)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420867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Jesus De Machaca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414267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Colquencha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29607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Pedro De Curahuara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88211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Taraco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317675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Copacabana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331654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Caranavi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67698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Tiawanacu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886289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Ixiamas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59692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Coro Coro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47374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Quiabaya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106077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Santiago De Machaca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945778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Coripata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330194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Palos Blancos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72787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Coroico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751293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Perez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733333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Ayo Ayo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077942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Irupana (Villa De Lanza)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19385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Chua Cocani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614068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Patacamaya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090835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Achacachi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982735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Huarina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5295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Cajuata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79449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Papel Pampa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498625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Luribay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608135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Tipuani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712516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Laja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990157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Calamarca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68485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Palca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084380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757939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Colquiri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532229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Escoma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275523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Huatajata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308505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22B573E5-0B5C-47F1-B3C4-81138F7E1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315036"/>
              </p:ext>
            </p:extLst>
          </p:nvPr>
        </p:nvGraphicFramePr>
        <p:xfrm>
          <a:off x="4477519" y="147209"/>
          <a:ext cx="2037175" cy="2729865"/>
        </p:xfrm>
        <a:graphic>
          <a:graphicData uri="http://schemas.openxmlformats.org/drawingml/2006/table">
            <a:tbl>
              <a:tblPr/>
              <a:tblGrid>
                <a:gridCol w="1464367">
                  <a:extLst>
                    <a:ext uri="{9D8B030D-6E8A-4147-A177-3AD203B41FA5}">
                      <a16:colId xmlns:a16="http://schemas.microsoft.com/office/drawing/2014/main" val="3993016938"/>
                    </a:ext>
                  </a:extLst>
                </a:gridCol>
                <a:gridCol w="572808">
                  <a:extLst>
                    <a:ext uri="{9D8B030D-6E8A-4147-A177-3AD203B41FA5}">
                      <a16:colId xmlns:a16="http://schemas.microsoft.com/office/drawing/2014/main" val="3689955206"/>
                    </a:ext>
                  </a:extLst>
                </a:gridCol>
              </a:tblGrid>
              <a:tr h="8861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016739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Desaguadero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068995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Umala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142888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Guaqui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086861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Collana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888459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Yanacachi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728020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Acosta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692755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Pedro De Tiquina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073999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Nazacara De Pacajes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495886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Quime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9820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Buena Ventura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803352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Viacha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338872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Alto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158702"/>
                  </a:ext>
                </a:extLst>
              </a:tr>
              <a:tr h="8861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621281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Achocalla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439771"/>
                  </a:ext>
                </a:extLst>
              </a:tr>
              <a:tr h="8861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916304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 Paz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756199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2D069024-1A38-4132-8086-2186537CF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097190"/>
              </p:ext>
            </p:extLst>
          </p:nvPr>
        </p:nvGraphicFramePr>
        <p:xfrm>
          <a:off x="9962252" y="1468390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fontAlgn="t">
                        <a:buNone/>
                      </a:pPr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 algn="l" fontAlgn="t">
                        <a:buAutoNum type="arabicPlain"/>
                      </a:pPr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280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89D9D62-D5EA-4377-8D34-F50C7860D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9" t="15183" r="19689" b="16296"/>
          <a:stretch/>
        </p:blipFill>
        <p:spPr>
          <a:xfrm>
            <a:off x="3771899" y="532531"/>
            <a:ext cx="6533314" cy="522463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F90AABB-A1AF-4FC3-A54B-369B28C79001}"/>
              </a:ext>
            </a:extLst>
          </p:cNvPr>
          <p:cNvSpPr txBox="1"/>
          <p:nvPr/>
        </p:nvSpPr>
        <p:spPr>
          <a:xfrm>
            <a:off x="9606478" y="0"/>
            <a:ext cx="25200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ORURO: COBERTURA DE VACUNACIÓN CON 1RA DOSIS </a:t>
            </a:r>
          </a:p>
          <a:p>
            <a:pPr algn="ctr"/>
            <a:r>
              <a:rPr lang="es-ES" sz="2000" dirty="0"/>
              <a:t>al 30 de  Octubre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CA41981-C006-427E-9C57-5AAF8933CCE1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30 de  Octubre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C91D540-1D66-4FD5-818F-19F3F0F2D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844073"/>
              </p:ext>
            </p:extLst>
          </p:nvPr>
        </p:nvGraphicFramePr>
        <p:xfrm>
          <a:off x="223494" y="141474"/>
          <a:ext cx="2520000" cy="6384725"/>
        </p:xfrm>
        <a:graphic>
          <a:graphicData uri="http://schemas.openxmlformats.org/drawingml/2006/table">
            <a:tbl>
              <a:tblPr/>
              <a:tblGrid>
                <a:gridCol w="1903383">
                  <a:extLst>
                    <a:ext uri="{9D8B030D-6E8A-4147-A177-3AD203B41FA5}">
                      <a16:colId xmlns:a16="http://schemas.microsoft.com/office/drawing/2014/main" val="3964873090"/>
                    </a:ext>
                  </a:extLst>
                </a:gridCol>
                <a:gridCol w="616617">
                  <a:extLst>
                    <a:ext uri="{9D8B030D-6E8A-4147-A177-3AD203B41FA5}">
                      <a16:colId xmlns:a16="http://schemas.microsoft.com/office/drawing/2014/main" val="3281905893"/>
                    </a:ext>
                  </a:extLst>
                </a:gridCol>
              </a:tblGrid>
              <a:tr h="806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05" marR="4405" marT="440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05" marR="4405" marT="44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063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Cruz De </a:t>
                      </a:r>
                      <a:r>
                        <a:rPr lang="es-E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Machacamarca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012208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Escara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774688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Choro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563491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Todos Santos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964736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Esmeralda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052092"/>
                  </a:ext>
                </a:extLst>
              </a:tr>
              <a:tr h="806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05" marR="4405" marT="440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05" marR="4405" marT="44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907952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Chipaya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97240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Carangas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40109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Santiago De Huari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897479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Toledo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793436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Salinas De Garci Mendoza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215844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 Rivera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740452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Corque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358518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Santuario De Quillacas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432413"/>
                  </a:ext>
                </a:extLst>
              </a:tr>
              <a:tr h="806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05" marR="4405" marT="440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05" marR="4405" marT="44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395812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Sabaya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938899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Andamarca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73266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Belen De Andamarca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282325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Coipasa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088843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Challapata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23640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Yunguyo De Litoral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678263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Turco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105818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Choque Cota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680169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Poopo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682388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Caracollo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008445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Pazña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604686"/>
                  </a:ext>
                </a:extLst>
              </a:tr>
              <a:tr h="14935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Pampa Aullagas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572236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Eucaliptus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338337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Totora(Orr)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642356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Soracachi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966342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Huayllamarca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9994"/>
                  </a:ext>
                </a:extLst>
              </a:tr>
              <a:tr h="806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05" marR="4405" marT="440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05" marR="4405" marT="44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870059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Huanuni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142941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Machacamarca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883346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Curahuara De Carangas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769580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Oruro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685419"/>
                  </a:ext>
                </a:extLst>
              </a:tr>
              <a:tr h="806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05" marR="4405" marT="440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05" marR="4405" marT="44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0306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Antequera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731346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Huachacalla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527353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48A5EE9A-0AAC-4A6E-A4B9-BD89D764A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073133"/>
              </p:ext>
            </p:extLst>
          </p:nvPr>
        </p:nvGraphicFramePr>
        <p:xfrm>
          <a:off x="2793133" y="141474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76379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12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A44689E-88C0-466E-9721-D7E67266A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4" r="23127"/>
          <a:stretch/>
        </p:blipFill>
        <p:spPr>
          <a:xfrm>
            <a:off x="5140281" y="23701"/>
            <a:ext cx="5441850" cy="65013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82DF4A7-65BA-4CAA-BE1A-23B19C9A1D3E}"/>
              </a:ext>
            </a:extLst>
          </p:cNvPr>
          <p:cNvSpPr txBox="1"/>
          <p:nvPr/>
        </p:nvSpPr>
        <p:spPr>
          <a:xfrm>
            <a:off x="9673904" y="23701"/>
            <a:ext cx="25657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POTOSÍ: COBERTURA DE VACUNACIÓN CON 1RA DOSIS</a:t>
            </a:r>
          </a:p>
          <a:p>
            <a:pPr algn="ctr"/>
            <a:r>
              <a:rPr lang="es-ES" sz="2000" dirty="0"/>
              <a:t>al 30 de  Octubre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754CB79-84AA-4526-B1B9-201354DA8D20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30 de  Octubre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257AC032-4641-4A3E-B332-ACD2A5D46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086426"/>
              </p:ext>
            </p:extLst>
          </p:nvPr>
        </p:nvGraphicFramePr>
        <p:xfrm>
          <a:off x="216401" y="259615"/>
          <a:ext cx="2520000" cy="5254256"/>
        </p:xfrm>
        <a:graphic>
          <a:graphicData uri="http://schemas.openxmlformats.org/drawingml/2006/table">
            <a:tbl>
              <a:tblPr/>
              <a:tblGrid>
                <a:gridCol w="1929899">
                  <a:extLst>
                    <a:ext uri="{9D8B030D-6E8A-4147-A177-3AD203B41FA5}">
                      <a16:colId xmlns:a16="http://schemas.microsoft.com/office/drawing/2014/main" val="3910103345"/>
                    </a:ext>
                  </a:extLst>
                </a:gridCol>
                <a:gridCol w="590101">
                  <a:extLst>
                    <a:ext uri="{9D8B030D-6E8A-4147-A177-3AD203B41FA5}">
                      <a16:colId xmlns:a16="http://schemas.microsoft.com/office/drawing/2014/main" val="33600702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Baja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8" marR="5848" marT="58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8" marR="5848" marT="58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560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Pedro De Buena Vista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353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Tinguipaya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516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Chuquihuta Ayllu Jucumani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13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Colquechaca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899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Acacio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6277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8" marR="5848" marT="58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8" marR="5848" marT="58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320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Belen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De 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Urmiri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052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Pocoata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01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Ravelo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83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Toro Toro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87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Mojinete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174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Antonio De Esmoruco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49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Ckochas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410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Chayanta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070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Ocuri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089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Puna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88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Tacobamba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169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222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Llica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171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Tomave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93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Sacaca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283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Arampampa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913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Uncia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719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Yocalla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991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S.P.De Quemes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045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P. De Lipez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807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Betanzos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834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Cotagaita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597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Chaqui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340800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36E471D-A89D-4D78-8451-18D8C42AB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70712"/>
              </p:ext>
            </p:extLst>
          </p:nvPr>
        </p:nvGraphicFramePr>
        <p:xfrm>
          <a:off x="2806147" y="259615"/>
          <a:ext cx="2520000" cy="2714625"/>
        </p:xfrm>
        <a:graphic>
          <a:graphicData uri="http://schemas.openxmlformats.org/drawingml/2006/table">
            <a:tbl>
              <a:tblPr/>
              <a:tblGrid>
                <a:gridCol w="1819563">
                  <a:extLst>
                    <a:ext uri="{9D8B030D-6E8A-4147-A177-3AD203B41FA5}">
                      <a16:colId xmlns:a16="http://schemas.microsoft.com/office/drawing/2014/main" val="1645412698"/>
                    </a:ext>
                  </a:extLst>
                </a:gridCol>
                <a:gridCol w="700437">
                  <a:extLst>
                    <a:ext uri="{9D8B030D-6E8A-4147-A177-3AD203B41FA5}">
                      <a16:colId xmlns:a16="http://schemas.microsoft.com/office/drawing/2014/main" val="1488260289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91104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Caiza "D"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84625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Vitichi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5019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Caripuyo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68017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Llallagua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42924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Tahua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47431"/>
                  </a:ext>
                </a:extLst>
              </a:tr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69395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Villazon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37128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Uyuni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6169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Colcha "K"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55416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Agustin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62538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Potosí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866801"/>
                  </a:ext>
                </a:extLst>
              </a:tr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1384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Tupiza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7824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Atocha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652621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D973E172-509E-48D5-83D8-9A89DD4D4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342751"/>
              </p:ext>
            </p:extLst>
          </p:nvPr>
        </p:nvGraphicFramePr>
        <p:xfrm>
          <a:off x="2806147" y="4132941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76379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316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3BEAAC9-58E3-4043-B8AB-2B480EADC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1" r="21704"/>
          <a:stretch/>
        </p:blipFill>
        <p:spPr>
          <a:xfrm>
            <a:off x="4891544" y="118589"/>
            <a:ext cx="6213748" cy="646256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4FAD182-3D31-4584-B135-3FD9F01DE2E1}"/>
              </a:ext>
            </a:extLst>
          </p:cNvPr>
          <p:cNvSpPr txBox="1"/>
          <p:nvPr/>
        </p:nvSpPr>
        <p:spPr>
          <a:xfrm>
            <a:off x="9892146" y="51980"/>
            <a:ext cx="23557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COCHABAMBA: COBERTURA DE VACUNACIÓN CON 1RA DOSIS</a:t>
            </a:r>
          </a:p>
          <a:p>
            <a:pPr algn="ctr"/>
            <a:r>
              <a:rPr lang="es-ES" sz="2000" dirty="0"/>
              <a:t>al 30 de  Octubre 2021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DBDAE02-C2BA-4DE6-8A8B-D95E8E7422EE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30 de  Octubre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048C1BA-728F-4D7A-BA4E-1F8602D43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139454"/>
              </p:ext>
            </p:extLst>
          </p:nvPr>
        </p:nvGraphicFramePr>
        <p:xfrm>
          <a:off x="190888" y="277042"/>
          <a:ext cx="2520001" cy="5755776"/>
        </p:xfrm>
        <a:graphic>
          <a:graphicData uri="http://schemas.openxmlformats.org/drawingml/2006/table">
            <a:tbl>
              <a:tblPr/>
              <a:tblGrid>
                <a:gridCol w="1977686">
                  <a:extLst>
                    <a:ext uri="{9D8B030D-6E8A-4147-A177-3AD203B41FA5}">
                      <a16:colId xmlns:a16="http://schemas.microsoft.com/office/drawing/2014/main" val="3180659779"/>
                    </a:ext>
                  </a:extLst>
                </a:gridCol>
                <a:gridCol w="542315">
                  <a:extLst>
                    <a:ext uri="{9D8B030D-6E8A-4147-A177-3AD203B41FA5}">
                      <a16:colId xmlns:a16="http://schemas.microsoft.com/office/drawing/2014/main" val="1074157414"/>
                    </a:ext>
                  </a:extLst>
                </a:gridCol>
              </a:tblGrid>
              <a:tr h="13179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8" marR="5148" marT="5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8" marR="5148" marT="51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819290"/>
                  </a:ext>
                </a:extLst>
              </a:tr>
              <a:tr h="14183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Tacopaya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72622"/>
                  </a:ext>
                </a:extLst>
              </a:tr>
              <a:tr h="14183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Vacas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27186"/>
                  </a:ext>
                </a:extLst>
              </a:tr>
              <a:tr h="14183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Tiraque (Cbba)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875851"/>
                  </a:ext>
                </a:extLst>
              </a:tr>
              <a:tr h="14183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Bolivar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381661"/>
                  </a:ext>
                </a:extLst>
              </a:tr>
              <a:tr h="14183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Pojo (Cbba)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312299"/>
                  </a:ext>
                </a:extLst>
              </a:tr>
              <a:tr h="14183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Colomi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849889"/>
                  </a:ext>
                </a:extLst>
              </a:tr>
              <a:tr h="14183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Pasorapa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996496"/>
                  </a:ext>
                </a:extLst>
              </a:tr>
              <a:tr h="14183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Cocapata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679178"/>
                  </a:ext>
                </a:extLst>
              </a:tr>
              <a:tr h="14183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Vinto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559346"/>
                  </a:ext>
                </a:extLst>
              </a:tr>
              <a:tr h="14183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Mizque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979993"/>
                  </a:ext>
                </a:extLst>
              </a:tr>
              <a:tr h="14183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Morochata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852074"/>
                  </a:ext>
                </a:extLst>
              </a:tr>
              <a:tr h="14183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Ayopaya (V. De Independencia)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67952"/>
                  </a:ext>
                </a:extLst>
              </a:tr>
              <a:tr h="14183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Sacaba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830947"/>
                  </a:ext>
                </a:extLst>
              </a:tr>
              <a:tr h="14183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Sipe Sipe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37879"/>
                  </a:ext>
                </a:extLst>
              </a:tr>
              <a:tr h="13179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8" marR="5148" marT="5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8" marR="5148" marT="51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199293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Sicaya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510221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Vila Vila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17765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Totora(Cbba)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08623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Tiquipaya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48472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Colcapirhua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605319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Villarroel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418885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Entre Rios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440540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Tapacari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609134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Benito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764680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Rivero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433770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Arani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275834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Chimore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159302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Shinaota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588614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Tunari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83388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Sacabamba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96548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906723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Capinota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36100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Quillacollo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51765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Arque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358381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Alalay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883333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C70EB6C-FD24-4F58-BEDC-278E81AC6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083287"/>
              </p:ext>
            </p:extLst>
          </p:nvPr>
        </p:nvGraphicFramePr>
        <p:xfrm>
          <a:off x="2765063" y="277042"/>
          <a:ext cx="2355792" cy="2714625"/>
        </p:xfrm>
        <a:graphic>
          <a:graphicData uri="http://schemas.openxmlformats.org/drawingml/2006/table">
            <a:tbl>
              <a:tblPr/>
              <a:tblGrid>
                <a:gridCol w="1749369">
                  <a:extLst>
                    <a:ext uri="{9D8B030D-6E8A-4147-A177-3AD203B41FA5}">
                      <a16:colId xmlns:a16="http://schemas.microsoft.com/office/drawing/2014/main" val="4128199791"/>
                    </a:ext>
                  </a:extLst>
                </a:gridCol>
                <a:gridCol w="606423">
                  <a:extLst>
                    <a:ext uri="{9D8B030D-6E8A-4147-A177-3AD203B41FA5}">
                      <a16:colId xmlns:a16="http://schemas.microsoft.com/office/drawing/2014/main" val="1471649058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595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Pocona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46184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Aiquile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9210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Tacachi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224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Cliza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18642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Punata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42169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Arbieto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25035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Omereque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979780"/>
                  </a:ext>
                </a:extLst>
              </a:tr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01341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Anzaldo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3371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Tolata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0576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2928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Cochabamba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2683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Cuchumuela (V. G. Villarroel)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6598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Santivañes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144218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69C0ED7D-1E75-43D4-978F-605AD275C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334520"/>
              </p:ext>
            </p:extLst>
          </p:nvPr>
        </p:nvGraphicFramePr>
        <p:xfrm>
          <a:off x="2765063" y="3113990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76379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fontAlgn="t">
                        <a:buNone/>
                      </a:pPr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51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682E453-C1AD-48FE-8966-B5FD2BA46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3" r="13433"/>
          <a:stretch/>
        </p:blipFill>
        <p:spPr>
          <a:xfrm>
            <a:off x="5196619" y="23701"/>
            <a:ext cx="6891988" cy="621205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12A36D4-412B-45DF-988F-F9C1C810FE3C}"/>
              </a:ext>
            </a:extLst>
          </p:cNvPr>
          <p:cNvSpPr txBox="1"/>
          <p:nvPr/>
        </p:nvSpPr>
        <p:spPr>
          <a:xfrm>
            <a:off x="9096746" y="23701"/>
            <a:ext cx="2991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CHUQUISACA: COBERTURA DE VACUNACIÓN CON </a:t>
            </a:r>
          </a:p>
          <a:p>
            <a:pPr algn="ctr"/>
            <a:r>
              <a:rPr lang="es-ES" sz="2000" dirty="0"/>
              <a:t>1RA DOSIS</a:t>
            </a:r>
          </a:p>
          <a:p>
            <a:pPr algn="ctr"/>
            <a:r>
              <a:rPr lang="es-ES" sz="2000" dirty="0"/>
              <a:t>al 30 de  Octubre 2021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DA679E5-7C5C-435E-BAE0-7F14839764A9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30 de  Octubre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11E5081-F47F-4628-BB4A-2CBCE07D9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055500"/>
              </p:ext>
            </p:extLst>
          </p:nvPr>
        </p:nvGraphicFramePr>
        <p:xfrm>
          <a:off x="262879" y="412767"/>
          <a:ext cx="2880001" cy="5972557"/>
        </p:xfrm>
        <a:graphic>
          <a:graphicData uri="http://schemas.openxmlformats.org/drawingml/2006/table">
            <a:tbl>
              <a:tblPr/>
              <a:tblGrid>
                <a:gridCol w="2225317">
                  <a:extLst>
                    <a:ext uri="{9D8B030D-6E8A-4147-A177-3AD203B41FA5}">
                      <a16:colId xmlns:a16="http://schemas.microsoft.com/office/drawing/2014/main" val="379795526"/>
                    </a:ext>
                  </a:extLst>
                </a:gridCol>
                <a:gridCol w="654684">
                  <a:extLst>
                    <a:ext uri="{9D8B030D-6E8A-4147-A177-3AD203B41FA5}">
                      <a16:colId xmlns:a16="http://schemas.microsoft.com/office/drawing/2014/main" val="1132847287"/>
                    </a:ext>
                  </a:extLst>
                </a:gridCol>
              </a:tblGrid>
              <a:tr h="7722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Baja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95" marR="5695" marT="56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95" marR="5695" marT="56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802191"/>
                  </a:ext>
                </a:extLst>
              </a:tr>
              <a:tr h="7722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Presto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93860"/>
                  </a:ext>
                </a:extLst>
              </a:tr>
              <a:tr h="7722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Tarabuco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607077"/>
                  </a:ext>
                </a:extLst>
              </a:tr>
              <a:tr h="7722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Tarvita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200760"/>
                  </a:ext>
                </a:extLst>
              </a:tr>
              <a:tr h="7722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Poroma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144844"/>
                  </a:ext>
                </a:extLst>
              </a:tr>
              <a:tr h="7722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95" marR="5695" marT="56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95" marR="5695" marT="56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034382"/>
                  </a:ext>
                </a:extLst>
              </a:tr>
              <a:tr h="7722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Incahuasi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643689"/>
                  </a:ext>
                </a:extLst>
              </a:tr>
              <a:tr h="7722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Charcas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25618"/>
                  </a:ext>
                </a:extLst>
              </a:tr>
              <a:tr h="7722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Yamparaez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052583"/>
                  </a:ext>
                </a:extLst>
              </a:tr>
              <a:tr h="7722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Sopachuy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162451"/>
                  </a:ext>
                </a:extLst>
              </a:tr>
              <a:tr h="7722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Zudañez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970216"/>
                  </a:ext>
                </a:extLst>
              </a:tr>
              <a:tr h="7722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Mojocoya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03339"/>
                  </a:ext>
                </a:extLst>
              </a:tr>
              <a:tr h="7722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Azurduy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901823"/>
                  </a:ext>
                </a:extLst>
              </a:tr>
              <a:tr h="7722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Lucas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419832"/>
                  </a:ext>
                </a:extLst>
              </a:tr>
              <a:tr h="7722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Icla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862"/>
                  </a:ext>
                </a:extLst>
              </a:tr>
              <a:tr h="77220">
                <a:tc gridSpan="2">
                  <a:txBody>
                    <a:bodyPr/>
                    <a:lstStyle/>
                    <a:p>
                      <a:pPr marL="0" marR="0" lvl="0" indent="0" algn="ctr" defTabSz="88796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95" marR="5695" marT="56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95" marR="5695" marT="56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890050"/>
                  </a:ext>
                </a:extLst>
              </a:tr>
              <a:tr h="7722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Culpina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795748"/>
                  </a:ext>
                </a:extLst>
              </a:tr>
              <a:tr h="7722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Tomina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85949"/>
                  </a:ext>
                </a:extLst>
              </a:tr>
              <a:tr h="100692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Yotala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599151"/>
                  </a:ext>
                </a:extLst>
              </a:tr>
              <a:tr h="14964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Las Carreras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253813"/>
                  </a:ext>
                </a:extLst>
              </a:tr>
              <a:tr h="14964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Camataqui (C. Villa Abecia)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373375"/>
                  </a:ext>
                </a:extLst>
              </a:tr>
              <a:tr h="7722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Alcala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922146"/>
                  </a:ext>
                </a:extLst>
              </a:tr>
              <a:tr h="7722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95" marR="5695" marT="56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95" marR="5695" marT="56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131269"/>
                  </a:ext>
                </a:extLst>
              </a:tr>
              <a:tr h="7722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Villar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568054"/>
                  </a:ext>
                </a:extLst>
              </a:tr>
              <a:tr h="14964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Huacaya (Villa De Huacaya)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49913"/>
                  </a:ext>
                </a:extLst>
              </a:tr>
              <a:tr h="7722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Camargo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200847"/>
                  </a:ext>
                </a:extLst>
              </a:tr>
              <a:tr h="7722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Machareti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84544"/>
                  </a:ext>
                </a:extLst>
              </a:tr>
              <a:tr h="100692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Serrano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78046"/>
                  </a:ext>
                </a:extLst>
              </a:tr>
              <a:tr h="198602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Vaca Guzman (Muyupampa)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46723"/>
                  </a:ext>
                </a:extLst>
              </a:tr>
              <a:tr h="7722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95" marR="5695" marT="56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95" marR="5695" marT="56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703618"/>
                  </a:ext>
                </a:extLst>
              </a:tr>
              <a:tr h="7722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Huacareta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793448"/>
                  </a:ext>
                </a:extLst>
              </a:tr>
              <a:tr h="7722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Padilla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525823"/>
                  </a:ext>
                </a:extLst>
              </a:tr>
              <a:tr h="7722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Sucre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9423"/>
                  </a:ext>
                </a:extLst>
              </a:tr>
              <a:tr h="100692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Monteagudo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741645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4BB3168D-9906-49A7-9EE1-B38BCA5A5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932890"/>
              </p:ext>
            </p:extLst>
          </p:nvPr>
        </p:nvGraphicFramePr>
        <p:xfrm>
          <a:off x="3193679" y="412767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76379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fontAlgn="t">
                        <a:buNone/>
                      </a:pPr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963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0265A6E-4C27-45CC-923F-157DDBC84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770587"/>
            <a:ext cx="8487677" cy="566522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95A8CD3-65C5-4FCD-A25D-58B0AFE3B662}"/>
              </a:ext>
            </a:extLst>
          </p:cNvPr>
          <p:cNvSpPr txBox="1"/>
          <p:nvPr/>
        </p:nvSpPr>
        <p:spPr>
          <a:xfrm>
            <a:off x="9440407" y="96995"/>
            <a:ext cx="252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TARIJA: COBERTURA DE VACUNACIÓN </a:t>
            </a:r>
          </a:p>
          <a:p>
            <a:pPr algn="ctr"/>
            <a:r>
              <a:rPr lang="es-ES" sz="2000" dirty="0"/>
              <a:t>CON 1RA DOSIS</a:t>
            </a:r>
          </a:p>
          <a:p>
            <a:pPr algn="ctr"/>
            <a:r>
              <a:rPr lang="es-ES" sz="2000" dirty="0"/>
              <a:t>al 30 de  Octubre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6138446-BF64-4936-9FCA-E93172504D9B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30 de  Octubre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0A678A2-186A-4B80-AC51-DB6B6688B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07336"/>
              </p:ext>
            </p:extLst>
          </p:nvPr>
        </p:nvGraphicFramePr>
        <p:xfrm>
          <a:off x="279218" y="336496"/>
          <a:ext cx="2311582" cy="2352675"/>
        </p:xfrm>
        <a:graphic>
          <a:graphicData uri="http://schemas.openxmlformats.org/drawingml/2006/table">
            <a:tbl>
              <a:tblPr/>
              <a:tblGrid>
                <a:gridCol w="1887060">
                  <a:extLst>
                    <a:ext uri="{9D8B030D-6E8A-4147-A177-3AD203B41FA5}">
                      <a16:colId xmlns:a16="http://schemas.microsoft.com/office/drawing/2014/main" val="2978664278"/>
                    </a:ext>
                  </a:extLst>
                </a:gridCol>
                <a:gridCol w="424522">
                  <a:extLst>
                    <a:ext uri="{9D8B030D-6E8A-4147-A177-3AD203B41FA5}">
                      <a16:colId xmlns:a16="http://schemas.microsoft.com/office/drawing/2014/main" val="613625982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64356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Yunchara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391553"/>
                  </a:ext>
                </a:extLst>
              </a:tr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9763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Puente(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Tja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0163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Entre Rios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834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Padcaya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4891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Yacuiba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9913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Bermejo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746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Carapari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7205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Uriondo (A. Concepcion)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43198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Lorenzo(Tja)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58691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Montes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71583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Tarija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433576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A567B278-E00B-4630-AE59-65861C052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44002"/>
              </p:ext>
            </p:extLst>
          </p:nvPr>
        </p:nvGraphicFramePr>
        <p:xfrm>
          <a:off x="279218" y="2844931"/>
          <a:ext cx="2209982" cy="969700"/>
        </p:xfrm>
        <a:graphic>
          <a:graphicData uri="http://schemas.openxmlformats.org/drawingml/2006/table">
            <a:tbl>
              <a:tblPr firstRow="1" bandRow="1"/>
              <a:tblGrid>
                <a:gridCol w="224352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51361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70842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6342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76379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 algn="l" fontAlgn="t">
                        <a:buAutoNum type="arabicPlain"/>
                      </a:pPr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fontAlgn="t">
                        <a:buNone/>
                      </a:pPr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306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AE77D92-B831-468C-96C4-EFD551DA4A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4" b="7650"/>
          <a:stretch/>
        </p:blipFill>
        <p:spPr>
          <a:xfrm>
            <a:off x="3208020" y="1317919"/>
            <a:ext cx="8509426" cy="475031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5DA0E93-F259-4650-AEDB-083739C9A7E5}"/>
              </a:ext>
            </a:extLst>
          </p:cNvPr>
          <p:cNvSpPr txBox="1"/>
          <p:nvPr/>
        </p:nvSpPr>
        <p:spPr>
          <a:xfrm>
            <a:off x="8937416" y="76344"/>
            <a:ext cx="31586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PANDO: COBERTURA DE VACUNACIÓN </a:t>
            </a:r>
          </a:p>
          <a:p>
            <a:pPr algn="ctr"/>
            <a:r>
              <a:rPr lang="es-ES" sz="2000" dirty="0"/>
              <a:t>CON 1RA DOSIS</a:t>
            </a:r>
          </a:p>
          <a:p>
            <a:pPr algn="ctr"/>
            <a:r>
              <a:rPr lang="es-ES" sz="2000" dirty="0"/>
              <a:t>al 30 de  Octubre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EA4ED96-CDC2-43A8-AAB0-3ECC71D52DE5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30 de  Octubre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A8E1409-B63A-491F-9ABC-73F8EF24E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221523"/>
              </p:ext>
            </p:extLst>
          </p:nvPr>
        </p:nvGraphicFramePr>
        <p:xfrm>
          <a:off x="458200" y="509463"/>
          <a:ext cx="2749820" cy="3155040"/>
        </p:xfrm>
        <a:graphic>
          <a:graphicData uri="http://schemas.openxmlformats.org/drawingml/2006/table">
            <a:tbl>
              <a:tblPr/>
              <a:tblGrid>
                <a:gridCol w="2160207">
                  <a:extLst>
                    <a:ext uri="{9D8B030D-6E8A-4147-A177-3AD203B41FA5}">
                      <a16:colId xmlns:a16="http://schemas.microsoft.com/office/drawing/2014/main" val="1225559793"/>
                    </a:ext>
                  </a:extLst>
                </a:gridCol>
                <a:gridCol w="589613">
                  <a:extLst>
                    <a:ext uri="{9D8B030D-6E8A-4147-A177-3AD203B41FA5}">
                      <a16:colId xmlns:a16="http://schemas.microsoft.com/office/drawing/2014/main" val="1914188333"/>
                    </a:ext>
                  </a:extLst>
                </a:gridCol>
              </a:tblGrid>
              <a:tr h="7541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40" marR="7740" marT="77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40" marR="7740" marT="7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094431"/>
                  </a:ext>
                </a:extLst>
              </a:tr>
              <a:tr h="3635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Ingavi (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Humaita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733557"/>
                  </a:ext>
                </a:extLst>
              </a:tr>
              <a:tr h="10293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Sena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545920"/>
                  </a:ext>
                </a:extLst>
              </a:tr>
              <a:tr h="69262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Lorenzo(Pnd)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573380"/>
                  </a:ext>
                </a:extLst>
              </a:tr>
              <a:tr h="69262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Pedro(Pnd)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310820"/>
                  </a:ext>
                </a:extLst>
              </a:tr>
              <a:tr h="3635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Bolpebra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423291"/>
                  </a:ext>
                </a:extLst>
              </a:tr>
              <a:tr h="10293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40" marR="7740" marT="77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40" marR="7740" marT="7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490219"/>
                  </a:ext>
                </a:extLst>
              </a:tr>
              <a:tr h="10293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Nuevo Manoa (Nueva Esperanza)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962862"/>
                  </a:ext>
                </a:extLst>
              </a:tr>
              <a:tr h="3635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Eureka (Santos Mercado)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005164"/>
                  </a:ext>
                </a:extLst>
              </a:tr>
              <a:tr h="10293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Gonzalo Moreno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457953"/>
                  </a:ext>
                </a:extLst>
              </a:tr>
              <a:tr h="3635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Porvenir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307094"/>
                  </a:ext>
                </a:extLst>
              </a:tr>
              <a:tr h="69262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Filadelfia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90807"/>
                  </a:ext>
                </a:extLst>
              </a:tr>
              <a:tr h="13661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Nueva (Loma Alta)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531362"/>
                  </a:ext>
                </a:extLst>
              </a:tr>
              <a:tr h="3635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40" marR="7740" marT="77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40" marR="7740" marT="7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838896"/>
                  </a:ext>
                </a:extLst>
              </a:tr>
              <a:tr h="3635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Nacebe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(Santa Rosa Del Abuna)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36093"/>
                  </a:ext>
                </a:extLst>
              </a:tr>
              <a:tr h="3635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Bella Flor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969193"/>
                  </a:ext>
                </a:extLst>
              </a:tr>
              <a:tr h="3635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Cobija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301067"/>
                  </a:ext>
                </a:extLst>
              </a:tr>
              <a:tr h="3635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Rico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765276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86BBC38-3C30-40E1-ADA6-CAC6DFC4B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753592"/>
              </p:ext>
            </p:extLst>
          </p:nvPr>
        </p:nvGraphicFramePr>
        <p:xfrm>
          <a:off x="458200" y="4016903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76379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84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7BEF421-7FCA-47C8-9CC6-92C39E1444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8" r="6295"/>
          <a:stretch/>
        </p:blipFill>
        <p:spPr>
          <a:xfrm>
            <a:off x="3416688" y="180791"/>
            <a:ext cx="7165443" cy="63694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CC086C9-544E-4E92-AB52-C92DD7A08B87}"/>
              </a:ext>
            </a:extLst>
          </p:cNvPr>
          <p:cNvSpPr txBox="1"/>
          <p:nvPr/>
        </p:nvSpPr>
        <p:spPr>
          <a:xfrm>
            <a:off x="9243753" y="44191"/>
            <a:ext cx="25638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BENI: COBERTURA DE VACUNACIÓN </a:t>
            </a:r>
          </a:p>
          <a:p>
            <a:pPr algn="ctr"/>
            <a:r>
              <a:rPr lang="es-ES" sz="2000" dirty="0"/>
              <a:t>CON 1RA DOSIS</a:t>
            </a:r>
          </a:p>
          <a:p>
            <a:pPr algn="ctr"/>
            <a:r>
              <a:rPr lang="es-ES" sz="2000" dirty="0"/>
              <a:t>al 30 de  Octubre 2021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959D336-B505-4558-8F04-B80E3701E82F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30 de  Octubre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3ECED30-5B31-4CEB-9FD7-2B813C74B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573832"/>
              </p:ext>
            </p:extLst>
          </p:nvPr>
        </p:nvGraphicFramePr>
        <p:xfrm>
          <a:off x="432068" y="465106"/>
          <a:ext cx="2666732" cy="4038300"/>
        </p:xfrm>
        <a:graphic>
          <a:graphicData uri="http://schemas.openxmlformats.org/drawingml/2006/table">
            <a:tbl>
              <a:tblPr/>
              <a:tblGrid>
                <a:gridCol w="2018587">
                  <a:extLst>
                    <a:ext uri="{9D8B030D-6E8A-4147-A177-3AD203B41FA5}">
                      <a16:colId xmlns:a16="http://schemas.microsoft.com/office/drawing/2014/main" val="1830071989"/>
                    </a:ext>
                  </a:extLst>
                </a:gridCol>
                <a:gridCol w="648145">
                  <a:extLst>
                    <a:ext uri="{9D8B030D-6E8A-4147-A177-3AD203B41FA5}">
                      <a16:colId xmlns:a16="http://schemas.microsoft.com/office/drawing/2014/main" val="1370435285"/>
                    </a:ext>
                  </a:extLst>
                </a:gridCol>
              </a:tblGrid>
              <a:tr h="6933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Baja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50" marR="9450" marT="94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50" marR="9450" marT="94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510992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Exaltacion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428967"/>
                  </a:ext>
                </a:extLst>
              </a:tr>
              <a:tr h="13210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Javier(Bni)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76801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Loreto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081433"/>
                  </a:ext>
                </a:extLst>
              </a:tr>
              <a:tr h="6933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50" marR="9450" marT="94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50" marR="9450" marT="94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050640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Borja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97765"/>
                  </a:ext>
                </a:extLst>
              </a:tr>
              <a:tr h="13210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Reyes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28117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Rurrenabaque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862170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Andres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373688"/>
                  </a:ext>
                </a:extLst>
              </a:tr>
              <a:tr h="6933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50" marR="9450" marT="94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50" marR="9450" marT="94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210537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Santa Ana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032473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Joaquin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981391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Magdalena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71951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Huaracaje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974699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Ignacio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522158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Trinidad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073704"/>
                  </a:ext>
                </a:extLst>
              </a:tr>
              <a:tr h="6933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50" marR="9450" marT="94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50" marR="9450" marT="94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168135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Santa Rosa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187546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Siles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50764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Ramon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60168"/>
                  </a:ext>
                </a:extLst>
              </a:tr>
              <a:tr h="13210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Riberalta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46193"/>
                  </a:ext>
                </a:extLst>
              </a:tr>
              <a:tr h="132103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Guayaramerin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28275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Baures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415397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C1B52CC-BDC8-46E9-9245-BCB96B64F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630330"/>
              </p:ext>
            </p:extLst>
          </p:nvPr>
        </p:nvGraphicFramePr>
        <p:xfrm>
          <a:off x="432068" y="4677303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76379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5622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1514</TotalTime>
  <Words>2174</Words>
  <Application>Microsoft Office PowerPoint</Application>
  <PresentationFormat>Personalizado</PresentationFormat>
  <Paragraphs>923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Yessid Alan Coya Huarita</dc:creator>
  <cp:lastModifiedBy>Yessid Alan Coya Huarita</cp:lastModifiedBy>
  <cp:revision>34</cp:revision>
  <dcterms:created xsi:type="dcterms:W3CDTF">2021-08-26T15:00:53Z</dcterms:created>
  <dcterms:modified xsi:type="dcterms:W3CDTF">2021-10-31T11:26:23Z</dcterms:modified>
</cp:coreProperties>
</file>